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3"/>
  </p:notesMasterIdLst>
  <p:sldIdLst>
    <p:sldId id="256" r:id="rId5"/>
    <p:sldId id="259" r:id="rId6"/>
    <p:sldId id="296" r:id="rId7"/>
    <p:sldId id="293" r:id="rId8"/>
    <p:sldId id="297" r:id="rId9"/>
    <p:sldId id="298" r:id="rId10"/>
    <p:sldId id="261" r:id="rId11"/>
    <p:sldId id="28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13"/>
    <a:srgbClr val="3BFF94"/>
    <a:srgbClr val="53F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91C91A-1E7A-419F-A33E-A2E2E146F658}">
  <a:tblStyle styleId="{0A91C91A-1E7A-419F-A33E-A2E2E146F6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/>
    <p:restoredTop sz="93447" autoAdjust="0"/>
  </p:normalViewPr>
  <p:slideViewPr>
    <p:cSldViewPr snapToGrid="0">
      <p:cViewPr varScale="1">
        <p:scale>
          <a:sx n="165" d="100"/>
          <a:sy n="165" d="100"/>
        </p:scale>
        <p:origin x="47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bcadc7552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bcadc7552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User-provided prompt sections: „1.6. Negalios organizacijų įsitraukimas – būtina krizių valdymo ir civilinės saugos sistemos dalis“ ir „1.3. Nacionalinių dokumentų apžvalga“.
- User-provided tables and descriptions for 2023, 2024 and 2025 civilinės saugos pratybos.
- User-provided asset: /mnt/data/LNF-simbolis-raides-09.png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0C4DC370-D2DB-0FEC-5D11-0EDAAFF8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c872b59f6d_2_6:notes">
            <a:extLst>
              <a:ext uri="{FF2B5EF4-FFF2-40B4-BE49-F238E27FC236}">
                <a16:creationId xmlns:a16="http://schemas.microsoft.com/office/drawing/2014/main" id="{E8BAE3B3-4718-7167-6451-187C343607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c872b59f6d_2_6:notes">
            <a:extLst>
              <a:ext uri="{FF2B5EF4-FFF2-40B4-BE49-F238E27FC236}">
                <a16:creationId xmlns:a16="http://schemas.microsoft.com/office/drawing/2014/main" id="{FD470DB8-4D86-7728-F311-D4E489A018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44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User-provided report text pasted in prompt: tyrimo metodologija, duomenų rinkimo laikotarpis, prieinamos apklausos formos ir respondentų pasiskirstymas.
- User-provided asset: /mnt/data/NLF cover-16.png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User-provided report text pasted in prompt: išvados ir statistika iš prevencijos, pasirengimo, reagavimo ir atkūrimo skyrių (įskaitant 59 %, 8 %, 62 %, 54 %, 44 %, 23 %, 43 % ir 70 % rodiklius).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User-provided report text pasted in prompt: akcentai, išvados ir rekomendacijos dėl NVO vaidmens, bendruomenių svarbos, savivaldybių veiksmų ir ENABLE-DMC pažangos.
- User-provided asset: /mnt/data/NLF cover-16.png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c872b59f6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c872b59f6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NF_MASTER">
    <p:bg>
      <p:bgPr>
        <a:solidFill>
          <a:srgbClr val="F3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0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1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38792" y="587860"/>
            <a:ext cx="5637076" cy="23615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lt-LT" sz="4000" dirty="0">
                <a:solidFill>
                  <a:schemeClr val="bg1"/>
                </a:solidFill>
              </a:rPr>
              <a:t>Nevyriausybinių organizacijų vaidmuo stiprinant visuomenės pasirengimą nelaimėms</a:t>
            </a:r>
          </a:p>
        </p:txBody>
      </p:sp>
      <p:pic>
        <p:nvPicPr>
          <p:cNvPr id="56" name="Google Shape;56;p13" title="LNF-pilnas-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732" y="98920"/>
            <a:ext cx="1513477" cy="150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DAAD48-1FFD-A77A-F8CC-4D5B7C154FA2}"/>
              </a:ext>
            </a:extLst>
          </p:cNvPr>
          <p:cNvSpPr txBox="1"/>
          <p:nvPr/>
        </p:nvSpPr>
        <p:spPr>
          <a:xfrm>
            <a:off x="238792" y="3267175"/>
            <a:ext cx="4155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chemeClr val="bg1"/>
                </a:solidFill>
              </a:rPr>
              <a:t>Žmonių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su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negalia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įtrauktis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ekstremaliųjų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situacijų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metu</a:t>
            </a:r>
            <a:endParaRPr lang="lt-LT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LT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LT" sz="1600" dirty="0">
                <a:solidFill>
                  <a:schemeClr val="bg1"/>
                </a:solidFill>
              </a:rPr>
              <a:t>Indrė Širvinskaitė</a:t>
            </a:r>
          </a:p>
          <a:p>
            <a:pPr marL="0" indent="0">
              <a:buNone/>
            </a:pPr>
            <a:r>
              <a:rPr lang="en-LT" sz="1600" dirty="0">
                <a:solidFill>
                  <a:schemeClr val="bg1"/>
                </a:solidFill>
              </a:rPr>
              <a:t>Lietuvos negalios organizacijų forumo prezidentė</a:t>
            </a:r>
          </a:p>
          <a:p>
            <a:pPr marL="0" indent="0">
              <a:buNone/>
            </a:pPr>
            <a:r>
              <a:rPr lang="en-LT" sz="1600" dirty="0">
                <a:solidFill>
                  <a:schemeClr val="bg1"/>
                </a:solidFill>
              </a:rPr>
              <a:t>2026-04-08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2" descr="Picture shows 14 people. A disability community and Red Cross representatives after participation in evacuation practice. ">
            <a:extLst>
              <a:ext uri="{FF2B5EF4-FFF2-40B4-BE49-F238E27FC236}">
                <a16:creationId xmlns:a16="http://schemas.microsoft.com/office/drawing/2014/main" id="{63B117A3-F37F-7F12-394F-03FAF2AF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67" y="2147355"/>
            <a:ext cx="3388233" cy="2996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FF94">
            <a:alpha val="60000"/>
          </a:srgbClr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351225"/>
            <a:ext cx="8520600" cy="56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JT asmenų su negalia teisių konvencija (</a:t>
            </a:r>
            <a:r>
              <a:rPr lang="en-US" sz="272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2006)</a:t>
            </a:r>
            <a:endParaRPr sz="272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077500"/>
            <a:ext cx="8520600" cy="3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11 straipsnis </a:t>
            </a:r>
            <a:r>
              <a:rPr lang="en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Pavojingos situacijos ir ekstremaliosios humanitarinės situacijos</a:t>
            </a:r>
            <a:endParaRPr sz="4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endParaRPr sz="4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Valstybės</a:t>
            </a:r>
            <a:r>
              <a:rPr lang="en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šios Konvencijos Šalys, laikydamosi savo įsipareigojimų pagal tarptautinę teisę, įskaitant tarptautinę humanitarinę teisę ir tarptautinę žmogaus teisių teisę, </a:t>
            </a:r>
            <a:r>
              <a:rPr lang="en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imasi visų būtinų priemonių</a:t>
            </a:r>
            <a:r>
              <a:rPr lang="en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kad užtikrintų </a:t>
            </a:r>
            <a:r>
              <a:rPr lang="en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asmenų su negalia apsaugą ir saugumą pavojingose situacijose</a:t>
            </a:r>
            <a:r>
              <a:rPr lang="en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įskaitant ginkluotuosius konfliktus, ekstremaliąsias humanitarines situacijas ir stichines nelaimes.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0"/>
            <a:ext cx="9143771" cy="123444"/>
          </a:xfrm>
          <a:prstGeom prst="rect">
            <a:avLst/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411480" y="397764"/>
            <a:ext cx="8503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 b="1" dirty="0" err="1">
                <a:solidFill>
                  <a:schemeClr val="tx1"/>
                </a:solidFill>
              </a:rPr>
              <a:t>Žmonių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su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negalia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įtrauktis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ekstremaliųjų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situacijų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metu</a:t>
            </a:r>
            <a:endParaRPr lang="en-US" sz="1650" dirty="0">
              <a:solidFill>
                <a:schemeClr val="tx1"/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445770" y="1131570"/>
            <a:ext cx="3051810" cy="3394710"/>
          </a:xfrm>
          <a:prstGeom prst="roundRect">
            <a:avLst>
              <a:gd name="adj" fmla="val 1798"/>
            </a:avLst>
          </a:prstGeom>
          <a:solidFill>
            <a:srgbClr val="FBFBFA"/>
          </a:solidFill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80695" y="431631"/>
            <a:ext cx="2194560" cy="48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005" dirty="0"/>
          </a:p>
        </p:txBody>
      </p:sp>
      <p:sp>
        <p:nvSpPr>
          <p:cNvPr id="13" name="Shape 11"/>
          <p:cNvSpPr/>
          <p:nvPr/>
        </p:nvSpPr>
        <p:spPr>
          <a:xfrm>
            <a:off x="651511" y="1353143"/>
            <a:ext cx="233172" cy="233172"/>
          </a:xfrm>
          <a:prstGeom prst="roundRect">
            <a:avLst>
              <a:gd name="adj" fmla="val 14706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980695" y="1446615"/>
            <a:ext cx="2194560" cy="48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5" b="1" dirty="0">
                <a:solidFill>
                  <a:schemeClr val="tx1"/>
                </a:solidFill>
              </a:rPr>
              <a:t>2022 m. </a:t>
            </a:r>
            <a:r>
              <a:rPr lang="lt-LT" sz="1005" b="1" dirty="0">
                <a:solidFill>
                  <a:schemeClr val="tx1"/>
                </a:solidFill>
              </a:rPr>
              <a:t>krizių valdymo ir civilinės saugos </a:t>
            </a:r>
            <a:r>
              <a:rPr lang="en-US" sz="1005" b="1" dirty="0" err="1">
                <a:solidFill>
                  <a:schemeClr val="tx1"/>
                </a:solidFill>
              </a:rPr>
              <a:t>įstatymas</a:t>
            </a:r>
            <a:r>
              <a:rPr lang="en-US" sz="1005" b="1" dirty="0">
                <a:solidFill>
                  <a:schemeClr val="tx1"/>
                </a:solidFill>
              </a:rPr>
              <a:t> </a:t>
            </a:r>
            <a:r>
              <a:rPr lang="en-US" sz="1005" b="1" dirty="0" err="1">
                <a:solidFill>
                  <a:schemeClr val="tx1"/>
                </a:solidFill>
              </a:rPr>
              <a:t>įtvirtino</a:t>
            </a:r>
            <a:r>
              <a:rPr lang="en-US" sz="1005" dirty="0">
                <a:solidFill>
                  <a:schemeClr val="tx1"/>
                </a:solidFill>
              </a:rPr>
              <a:t> prieinamą informavimą, pagalbą ir įtraukimą, bet infrastruktūra ir transportas dar atsilieka.</a:t>
            </a:r>
          </a:p>
        </p:txBody>
      </p:sp>
      <p:sp>
        <p:nvSpPr>
          <p:cNvPr id="19" name="Shape 16"/>
          <p:cNvSpPr/>
          <p:nvPr/>
        </p:nvSpPr>
        <p:spPr>
          <a:xfrm>
            <a:off x="4320540" y="1563624"/>
            <a:ext cx="0" cy="2434590"/>
          </a:xfrm>
          <a:prstGeom prst="line">
            <a:avLst/>
          </a:prstGeom>
          <a:noFill/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4128516" y="1577340"/>
            <a:ext cx="384048" cy="384048"/>
          </a:xfrm>
          <a:prstGeom prst="ellipse">
            <a:avLst/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3545586" y="1659636"/>
            <a:ext cx="466344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38" b="1" dirty="0">
                <a:solidFill>
                  <a:srgbClr val="04351F"/>
                </a:solidFill>
              </a:rPr>
              <a:t>2023</a:t>
            </a:r>
            <a:endParaRPr lang="en-US" sz="938" dirty="0"/>
          </a:p>
        </p:txBody>
      </p:sp>
      <p:sp>
        <p:nvSpPr>
          <p:cNvPr id="22" name="Text 19"/>
          <p:cNvSpPr/>
          <p:nvPr/>
        </p:nvSpPr>
        <p:spPr>
          <a:xfrm>
            <a:off x="4608576" y="1591056"/>
            <a:ext cx="192024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90" b="1" dirty="0">
                <a:solidFill>
                  <a:srgbClr val="111111"/>
                </a:solidFill>
              </a:rPr>
              <a:t>Branduolinės avarijos pratybos</a:t>
            </a:r>
            <a:endParaRPr lang="en-US" sz="990" dirty="0"/>
          </a:p>
        </p:txBody>
      </p:sp>
      <p:sp>
        <p:nvSpPr>
          <p:cNvPr id="23" name="Text 20"/>
          <p:cNvSpPr/>
          <p:nvPr/>
        </p:nvSpPr>
        <p:spPr>
          <a:xfrm>
            <a:off x="4608576" y="1769364"/>
            <a:ext cx="3394710" cy="3154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10" dirty="0"/>
              <a:t>Pirmą kartą įtraukti patys žmonės su negalia ir jų organizacijos, ne „vaidinama“ </a:t>
            </a:r>
            <a:r>
              <a:rPr lang="en-US" sz="810" dirty="0" err="1"/>
              <a:t>negalia</a:t>
            </a:r>
            <a:endParaRPr lang="en-US" sz="810" dirty="0"/>
          </a:p>
        </p:txBody>
      </p:sp>
      <p:sp>
        <p:nvSpPr>
          <p:cNvPr id="24" name="Shape 21"/>
          <p:cNvSpPr/>
          <p:nvPr/>
        </p:nvSpPr>
        <p:spPr>
          <a:xfrm>
            <a:off x="4128516" y="2400300"/>
            <a:ext cx="384048" cy="384048"/>
          </a:xfrm>
          <a:prstGeom prst="ellipse">
            <a:avLst/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3545586" y="2482596"/>
            <a:ext cx="466344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38" b="1" dirty="0">
                <a:solidFill>
                  <a:srgbClr val="04351F"/>
                </a:solidFill>
              </a:rPr>
              <a:t>2024</a:t>
            </a:r>
            <a:endParaRPr lang="en-US" sz="938" dirty="0"/>
          </a:p>
        </p:txBody>
      </p:sp>
      <p:sp>
        <p:nvSpPr>
          <p:cNvPr id="26" name="Text 23"/>
          <p:cNvSpPr/>
          <p:nvPr/>
        </p:nvSpPr>
        <p:spPr>
          <a:xfrm>
            <a:off x="4608576" y="2414016"/>
            <a:ext cx="192024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90" b="1" dirty="0">
                <a:solidFill>
                  <a:srgbClr val="111111"/>
                </a:solidFill>
              </a:rPr>
              <a:t>Astravas 2024</a:t>
            </a:r>
            <a:endParaRPr lang="en-US" sz="990" dirty="0"/>
          </a:p>
        </p:txBody>
      </p:sp>
      <p:sp>
        <p:nvSpPr>
          <p:cNvPr id="27" name="Text 24"/>
          <p:cNvSpPr/>
          <p:nvPr/>
        </p:nvSpPr>
        <p:spPr>
          <a:xfrm>
            <a:off x="4608576" y="2592324"/>
            <a:ext cx="3394710" cy="3154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10" dirty="0"/>
              <a:t>Išryškėjo komunikacijos, registracijos ir fizinio </a:t>
            </a:r>
            <a:r>
              <a:rPr lang="en-US" sz="810" dirty="0" err="1"/>
              <a:t>prieinamumo</a:t>
            </a:r>
            <a:r>
              <a:rPr lang="en-US" sz="810" dirty="0"/>
              <a:t> </a:t>
            </a:r>
            <a:r>
              <a:rPr lang="en-US" sz="810" dirty="0" err="1"/>
              <a:t>spragos</a:t>
            </a:r>
            <a:endParaRPr lang="en-US" sz="810" dirty="0"/>
          </a:p>
        </p:txBody>
      </p:sp>
      <p:sp>
        <p:nvSpPr>
          <p:cNvPr id="28" name="Shape 25"/>
          <p:cNvSpPr/>
          <p:nvPr/>
        </p:nvSpPr>
        <p:spPr>
          <a:xfrm>
            <a:off x="4128516" y="3223260"/>
            <a:ext cx="384048" cy="384048"/>
          </a:xfrm>
          <a:prstGeom prst="ellipse">
            <a:avLst/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3545586" y="3305556"/>
            <a:ext cx="466344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38" b="1" dirty="0">
                <a:solidFill>
                  <a:srgbClr val="04351F"/>
                </a:solidFill>
              </a:rPr>
              <a:t>2025</a:t>
            </a:r>
            <a:endParaRPr lang="en-US" sz="938" dirty="0"/>
          </a:p>
        </p:txBody>
      </p:sp>
      <p:sp>
        <p:nvSpPr>
          <p:cNvPr id="30" name="Text 27"/>
          <p:cNvSpPr/>
          <p:nvPr/>
        </p:nvSpPr>
        <p:spPr>
          <a:xfrm>
            <a:off x="4608576" y="3236976"/>
            <a:ext cx="192024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90" b="1" dirty="0">
                <a:solidFill>
                  <a:srgbClr val="111111"/>
                </a:solidFill>
              </a:rPr>
              <a:t>„Vyčio skliautas 2025“</a:t>
            </a:r>
            <a:endParaRPr lang="en-US" sz="990" dirty="0"/>
          </a:p>
        </p:txBody>
      </p:sp>
      <p:sp>
        <p:nvSpPr>
          <p:cNvPr id="31" name="Text 28"/>
          <p:cNvSpPr/>
          <p:nvPr/>
        </p:nvSpPr>
        <p:spPr>
          <a:xfrm>
            <a:off x="4608576" y="3415284"/>
            <a:ext cx="3394710" cy="3154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10" dirty="0"/>
              <a:t>Atsikartojo evakavimo, duomenų srautų ir pritaikyto </a:t>
            </a:r>
            <a:r>
              <a:rPr lang="en-US" sz="810" dirty="0" err="1"/>
              <a:t>transporto</a:t>
            </a:r>
            <a:r>
              <a:rPr lang="en-US" sz="810" dirty="0"/>
              <a:t> </a:t>
            </a:r>
            <a:r>
              <a:rPr lang="en-US" sz="810" dirty="0" err="1"/>
              <a:t>spragos</a:t>
            </a:r>
            <a:r>
              <a:rPr lang="en-US" sz="810" dirty="0"/>
              <a:t>, bet </a:t>
            </a:r>
            <a:r>
              <a:rPr lang="en-US" sz="810" dirty="0" err="1"/>
              <a:t>matoma</a:t>
            </a:r>
            <a:r>
              <a:rPr lang="en-US" sz="810" dirty="0"/>
              <a:t> </a:t>
            </a:r>
            <a:r>
              <a:rPr lang="en-US" sz="810" dirty="0" err="1"/>
              <a:t>pažanga</a:t>
            </a:r>
            <a:endParaRPr lang="en-US" sz="810" dirty="0"/>
          </a:p>
        </p:txBody>
      </p:sp>
      <p:sp>
        <p:nvSpPr>
          <p:cNvPr id="32" name="Shape 29"/>
          <p:cNvSpPr/>
          <p:nvPr/>
        </p:nvSpPr>
        <p:spPr>
          <a:xfrm>
            <a:off x="3826764" y="4238243"/>
            <a:ext cx="4491990" cy="647023"/>
          </a:xfrm>
          <a:prstGeom prst="roundRect">
            <a:avLst>
              <a:gd name="adj" fmla="val 8929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0"/>
          <p:cNvSpPr/>
          <p:nvPr/>
        </p:nvSpPr>
        <p:spPr>
          <a:xfrm>
            <a:off x="4011930" y="4396485"/>
            <a:ext cx="4114800" cy="2606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spcBef>
                <a:spcPts val="1200"/>
              </a:spcBef>
            </a:pPr>
            <a:r>
              <a:rPr lang="en-US" sz="1100" b="1" dirty="0" err="1">
                <a:solidFill>
                  <a:srgbClr val="FFFFFF"/>
                </a:solidFill>
              </a:rPr>
              <a:t>Pažanga</a:t>
            </a:r>
            <a:r>
              <a:rPr lang="en-US" sz="1100" b="1" dirty="0">
                <a:solidFill>
                  <a:srgbClr val="FFFFFF"/>
                </a:solidFill>
              </a:rPr>
              <a:t> matoma, bet pratybos parodė, </a:t>
            </a:r>
            <a:r>
              <a:rPr lang="en-US" sz="1100" b="1" dirty="0" err="1">
                <a:solidFill>
                  <a:srgbClr val="FFFFFF"/>
                </a:solidFill>
              </a:rPr>
              <a:t>kad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nėra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pakankamai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pasirengta</a:t>
            </a:r>
            <a:r>
              <a:rPr lang="en-US" sz="1100" b="1" dirty="0">
                <a:solidFill>
                  <a:srgbClr val="FFFFFF"/>
                </a:solidFill>
              </a:rPr>
              <a:t>. </a:t>
            </a:r>
            <a:r>
              <a:rPr lang="en-US" sz="1100" b="1" dirty="0" err="1">
                <a:solidFill>
                  <a:srgbClr val="FFFFFF"/>
                </a:solidFill>
              </a:rPr>
              <a:t>Pratybos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yra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būtinos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siekiant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praktinio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err="1">
                <a:solidFill>
                  <a:srgbClr val="FFFFFF"/>
                </a:solidFill>
              </a:rPr>
              <a:t>įgyvendinimo</a:t>
            </a:r>
            <a:r>
              <a:rPr lang="en-US" sz="1100" b="1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3" name="Shape 11">
            <a:extLst>
              <a:ext uri="{FF2B5EF4-FFF2-40B4-BE49-F238E27FC236}">
                <a16:creationId xmlns:a16="http://schemas.microsoft.com/office/drawing/2014/main" id="{B2D87575-E3D1-EA65-4F79-1557790B43AA}"/>
              </a:ext>
            </a:extLst>
          </p:cNvPr>
          <p:cNvSpPr/>
          <p:nvPr/>
        </p:nvSpPr>
        <p:spPr>
          <a:xfrm>
            <a:off x="630937" y="2320544"/>
            <a:ext cx="233172" cy="233172"/>
          </a:xfrm>
          <a:prstGeom prst="roundRect">
            <a:avLst>
              <a:gd name="adj" fmla="val 14706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13">
            <a:extLst>
              <a:ext uri="{FF2B5EF4-FFF2-40B4-BE49-F238E27FC236}">
                <a16:creationId xmlns:a16="http://schemas.microsoft.com/office/drawing/2014/main" id="{920AB83A-D10C-AF84-81AE-A21B4D0975EC}"/>
              </a:ext>
            </a:extLst>
          </p:cNvPr>
          <p:cNvSpPr/>
          <p:nvPr/>
        </p:nvSpPr>
        <p:spPr>
          <a:xfrm>
            <a:off x="960121" y="2414016"/>
            <a:ext cx="2194560" cy="48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11111"/>
                </a:solidFill>
              </a:rPr>
              <a:t>2024 m. </a:t>
            </a:r>
            <a:r>
              <a:rPr lang="lt-LT" sz="1000" b="1" dirty="0">
                <a:solidFill>
                  <a:srgbClr val="111111"/>
                </a:solidFill>
              </a:rPr>
              <a:t>krizių valdymo ir civilinės saugos pratybų organizavimo tvarkos aprašas: </a:t>
            </a:r>
            <a:r>
              <a:rPr lang="lt-LT" sz="1000" dirty="0"/>
              <a:t>nuo prieinamų priedangų planavimo ir NVO įtraukimo iki pratybų, informavimo ir evakuacijos organizavimo pritaikymo skirtingiems poreikiams</a:t>
            </a:r>
            <a:endParaRPr lang="en-US" sz="1000" dirty="0"/>
          </a:p>
        </p:txBody>
      </p:sp>
      <p:sp>
        <p:nvSpPr>
          <p:cNvPr id="8" name="Shape 11">
            <a:extLst>
              <a:ext uri="{FF2B5EF4-FFF2-40B4-BE49-F238E27FC236}">
                <a16:creationId xmlns:a16="http://schemas.microsoft.com/office/drawing/2014/main" id="{F1EC3D64-1C94-276B-6A27-6E2C2E42E3C6}"/>
              </a:ext>
            </a:extLst>
          </p:cNvPr>
          <p:cNvSpPr/>
          <p:nvPr/>
        </p:nvSpPr>
        <p:spPr>
          <a:xfrm>
            <a:off x="630937" y="3378200"/>
            <a:ext cx="233172" cy="233172"/>
          </a:xfrm>
          <a:prstGeom prst="roundRect">
            <a:avLst>
              <a:gd name="adj" fmla="val 14706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13">
            <a:extLst>
              <a:ext uri="{FF2B5EF4-FFF2-40B4-BE49-F238E27FC236}">
                <a16:creationId xmlns:a16="http://schemas.microsoft.com/office/drawing/2014/main" id="{EB13A655-F707-DBEC-AF9A-745114F29585}"/>
              </a:ext>
            </a:extLst>
          </p:cNvPr>
          <p:cNvSpPr/>
          <p:nvPr/>
        </p:nvSpPr>
        <p:spPr>
          <a:xfrm>
            <a:off x="960121" y="3471672"/>
            <a:ext cx="2194560" cy="48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5" b="1" dirty="0">
                <a:solidFill>
                  <a:srgbClr val="111111"/>
                </a:solidFill>
              </a:rPr>
              <a:t>2024 m. </a:t>
            </a:r>
            <a:r>
              <a:rPr lang="lt-LT" sz="1005" b="1" dirty="0">
                <a:solidFill>
                  <a:srgbClr val="111111"/>
                </a:solidFill>
              </a:rPr>
              <a:t>Civilinės saugos stiprinimo ir plėtros programa: </a:t>
            </a:r>
            <a:r>
              <a:rPr lang="lt-LT" sz="1050" dirty="0"/>
              <a:t>nuo infrastruktūros, informavimo ir evakavimo prieinamumo iki poreikių registravimo, specialistų mokymų ir </a:t>
            </a:r>
            <a:r>
              <a:rPr lang="lt-LT" sz="1050" dirty="0" err="1"/>
              <a:t>įtraukių</a:t>
            </a:r>
            <a:r>
              <a:rPr lang="lt-LT" sz="1050" dirty="0"/>
              <a:t> pratybų organizavimo</a:t>
            </a:r>
            <a:endParaRPr lang="en-US" sz="100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13"/>
        </a:solidFill>
        <a:effectLst/>
      </p:bgPr>
    </p:bg>
    <p:spTree>
      <p:nvGrpSpPr>
        <p:cNvPr id="1" name="Shape 77">
          <a:extLst>
            <a:ext uri="{FF2B5EF4-FFF2-40B4-BE49-F238E27FC236}">
              <a16:creationId xmlns:a16="http://schemas.microsoft.com/office/drawing/2014/main" id="{14B7F8B5-76EA-5367-709E-2B972CE3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in a wheelchair is being transferred onto a stretcher by 3 humanitarian aid workers in white insulating suits.&#10;">
            <a:extLst>
              <a:ext uri="{FF2B5EF4-FFF2-40B4-BE49-F238E27FC236}">
                <a16:creationId xmlns:a16="http://schemas.microsoft.com/office/drawing/2014/main" id="{99CDF0F2-6993-4F9C-BA97-B7971344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41" y="720090"/>
            <a:ext cx="3300866" cy="43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9AD8-4AB7-7D4B-E56E-F9DD97029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320" y="132285"/>
            <a:ext cx="8782456" cy="1671645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chemeClr val="bg1"/>
                </a:solidFill>
              </a:rPr>
              <a:t>2023 m. </a:t>
            </a:r>
            <a:r>
              <a:rPr lang="en-US" b="1" dirty="0" err="1">
                <a:solidFill>
                  <a:schemeClr val="bg1"/>
                </a:solidFill>
              </a:rPr>
              <a:t>Avarija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Astravo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atomi</a:t>
            </a:r>
            <a:r>
              <a:rPr lang="lt-LT" b="1" dirty="0" err="1">
                <a:solidFill>
                  <a:schemeClr val="bg1"/>
                </a:solidFill>
              </a:rPr>
              <a:t>nėje</a:t>
            </a:r>
            <a:r>
              <a:rPr lang="lt-LT" b="1" dirty="0">
                <a:solidFill>
                  <a:schemeClr val="bg1"/>
                </a:solidFill>
              </a:rPr>
              <a:t> elektrinėje</a:t>
            </a:r>
            <a:endParaRPr lang="en-US" b="1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lt-LT" b="1" dirty="0">
                <a:solidFill>
                  <a:schemeClr val="bg1"/>
                </a:solidFill>
              </a:rPr>
              <a:t>„Astravas 2024“ </a:t>
            </a:r>
            <a:endParaRPr lang="en-US" b="1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lt-LT" b="1" dirty="0">
                <a:solidFill>
                  <a:schemeClr val="bg1"/>
                </a:solidFill>
              </a:rPr>
              <a:t>„Vyčio skliautas 2025“</a:t>
            </a:r>
            <a:endParaRPr lang="en-US" dirty="0"/>
          </a:p>
        </p:txBody>
      </p:sp>
      <p:pic>
        <p:nvPicPr>
          <p:cNvPr id="6" name="Picture 2" descr="Picture shows 14 people. A disability community and Red Cross representatives after participation in evacuation practice. ">
            <a:extLst>
              <a:ext uri="{FF2B5EF4-FFF2-40B4-BE49-F238E27FC236}">
                <a16:creationId xmlns:a16="http://schemas.microsoft.com/office/drawing/2014/main" id="{45BEBC72-2C53-8AA0-E1FE-7F703A5E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" y="1323265"/>
            <a:ext cx="400721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8CA4C-2AB2-245E-7D6F-157707C68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816" y="556546"/>
            <a:ext cx="3888792" cy="2189968"/>
          </a:xfrm>
          <a:prstGeom prst="rect">
            <a:avLst/>
          </a:prstGeom>
        </p:spPr>
      </p:pic>
      <p:pic>
        <p:nvPicPr>
          <p:cNvPr id="1028" name="Picture 4" descr="Two people, woman and a man sitting in their wheelchairs. ">
            <a:extLst>
              <a:ext uri="{FF2B5EF4-FFF2-40B4-BE49-F238E27FC236}">
                <a16:creationId xmlns:a16="http://schemas.microsoft.com/office/drawing/2014/main" id="{DAD75D45-CA62-BD61-9EAA-B6765844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34" y="3115915"/>
            <a:ext cx="2918329" cy="194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6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0"/>
            <a:ext cx="9143771" cy="123444"/>
          </a:xfrm>
          <a:prstGeom prst="rect">
            <a:avLst/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11479" y="1587355"/>
            <a:ext cx="8915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700" b="1" dirty="0"/>
              <a:t>507</a:t>
            </a:r>
            <a:endParaRPr lang="en-US" sz="2700" dirty="0"/>
          </a:p>
        </p:txBody>
      </p:sp>
      <p:sp>
        <p:nvSpPr>
          <p:cNvPr id="7" name="Text 5"/>
          <p:cNvSpPr/>
          <p:nvPr/>
        </p:nvSpPr>
        <p:spPr>
          <a:xfrm>
            <a:off x="411479" y="2087226"/>
            <a:ext cx="89154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/>
              <a:t>respondentai</a:t>
            </a:r>
          </a:p>
        </p:txBody>
      </p:sp>
      <p:sp>
        <p:nvSpPr>
          <p:cNvPr id="8" name="Shape 6"/>
          <p:cNvSpPr/>
          <p:nvPr/>
        </p:nvSpPr>
        <p:spPr>
          <a:xfrm>
            <a:off x="1303019" y="1922634"/>
            <a:ext cx="13716" cy="411480"/>
          </a:xfrm>
          <a:prstGeom prst="line">
            <a:avLst/>
          </a:prstGeom>
          <a:noFill/>
          <a:ln w="12700">
            <a:solidFill>
              <a:srgbClr val="D9DDD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347106" y="1587355"/>
            <a:ext cx="685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700" b="1" dirty="0"/>
              <a:t>5</a:t>
            </a:r>
            <a:endParaRPr lang="en-US" sz="2700" dirty="0"/>
          </a:p>
        </p:txBody>
      </p:sp>
      <p:sp>
        <p:nvSpPr>
          <p:cNvPr id="10" name="Text 8"/>
          <p:cNvSpPr/>
          <p:nvPr/>
        </p:nvSpPr>
        <p:spPr>
          <a:xfrm>
            <a:off x="1337309" y="2087226"/>
            <a:ext cx="82296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/>
              <a:t>prieinamos apklausos formos</a:t>
            </a:r>
          </a:p>
        </p:txBody>
      </p:sp>
      <p:sp>
        <p:nvSpPr>
          <p:cNvPr id="11" name="Shape 9"/>
          <p:cNvSpPr/>
          <p:nvPr/>
        </p:nvSpPr>
        <p:spPr>
          <a:xfrm>
            <a:off x="2249423" y="1922634"/>
            <a:ext cx="13716" cy="411480"/>
          </a:xfrm>
          <a:prstGeom prst="line">
            <a:avLst/>
          </a:prstGeom>
          <a:noFill/>
          <a:ln w="12700">
            <a:solidFill>
              <a:srgbClr val="D9DDD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2221120" y="1595193"/>
            <a:ext cx="148818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/>
              <a:t>19 + 60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2400299" y="2087226"/>
            <a:ext cx="123444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/>
              <a:t>NVO ir savivaldybių kanalų</a:t>
            </a:r>
          </a:p>
        </p:txBody>
      </p:sp>
      <p:sp>
        <p:nvSpPr>
          <p:cNvPr id="14" name="Shape 12"/>
          <p:cNvSpPr/>
          <p:nvPr/>
        </p:nvSpPr>
        <p:spPr>
          <a:xfrm>
            <a:off x="3723893" y="1922634"/>
            <a:ext cx="13716" cy="411480"/>
          </a:xfrm>
          <a:prstGeom prst="line">
            <a:avLst/>
          </a:prstGeom>
          <a:noFill/>
          <a:ln w="12700">
            <a:solidFill>
              <a:srgbClr val="D9DDD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3888485" y="1854054"/>
            <a:ext cx="4314879" cy="1920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100" b="1" dirty="0"/>
              <a:t>2026-01-06 → 2026-01-29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411479" y="2539854"/>
            <a:ext cx="3154680" cy="1508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500633" y="2834748"/>
            <a:ext cx="150876" cy="150876"/>
          </a:xfrm>
          <a:prstGeom prst="roundRect">
            <a:avLst>
              <a:gd name="adj" fmla="val 13636"/>
            </a:avLst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54379" y="2814174"/>
            <a:ext cx="264033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/>
              <a:t>Standartinė internetinė anketa</a:t>
            </a:r>
          </a:p>
        </p:txBody>
      </p:sp>
      <p:sp>
        <p:nvSpPr>
          <p:cNvPr id="20" name="Shape 18"/>
          <p:cNvSpPr/>
          <p:nvPr/>
        </p:nvSpPr>
        <p:spPr>
          <a:xfrm>
            <a:off x="500633" y="3177648"/>
            <a:ext cx="150876" cy="150876"/>
          </a:xfrm>
          <a:prstGeom prst="roundRect">
            <a:avLst>
              <a:gd name="adj" fmla="val 13636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54379" y="3157074"/>
            <a:ext cx="264033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/>
              <a:t>Lengvai suprantama kalba</a:t>
            </a:r>
          </a:p>
        </p:txBody>
      </p:sp>
      <p:sp>
        <p:nvSpPr>
          <p:cNvPr id="22" name="Shape 20"/>
          <p:cNvSpPr/>
          <p:nvPr/>
        </p:nvSpPr>
        <p:spPr>
          <a:xfrm>
            <a:off x="500633" y="3520548"/>
            <a:ext cx="150876" cy="150876"/>
          </a:xfrm>
          <a:prstGeom prst="roundRect">
            <a:avLst>
              <a:gd name="adj" fmla="val 13636"/>
            </a:avLst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754379" y="3499974"/>
            <a:ext cx="264033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/>
              <a:t>Gestų kalbos versija</a:t>
            </a:r>
          </a:p>
        </p:txBody>
      </p:sp>
      <p:sp>
        <p:nvSpPr>
          <p:cNvPr id="24" name="Shape 22"/>
          <p:cNvSpPr/>
          <p:nvPr/>
        </p:nvSpPr>
        <p:spPr>
          <a:xfrm>
            <a:off x="500633" y="3863448"/>
            <a:ext cx="150876" cy="150876"/>
          </a:xfrm>
          <a:prstGeom prst="roundRect">
            <a:avLst>
              <a:gd name="adj" fmla="val 13636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754379" y="3842874"/>
            <a:ext cx="264033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/>
              <a:t>MS Word / popierinė forma</a:t>
            </a:r>
          </a:p>
        </p:txBody>
      </p:sp>
      <p:sp>
        <p:nvSpPr>
          <p:cNvPr id="26" name="Shape 24"/>
          <p:cNvSpPr/>
          <p:nvPr/>
        </p:nvSpPr>
        <p:spPr>
          <a:xfrm>
            <a:off x="500633" y="4206348"/>
            <a:ext cx="150876" cy="150876"/>
          </a:xfrm>
          <a:prstGeom prst="roundRect">
            <a:avLst>
              <a:gd name="adj" fmla="val 13636"/>
            </a:avLst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54379" y="4185774"/>
            <a:ext cx="264033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/>
              <a:t>Padidinto šrifto versija</a:t>
            </a:r>
          </a:p>
        </p:txBody>
      </p:sp>
      <p:sp>
        <p:nvSpPr>
          <p:cNvPr id="29" name="Text 27"/>
          <p:cNvSpPr/>
          <p:nvPr/>
        </p:nvSpPr>
        <p:spPr>
          <a:xfrm>
            <a:off x="5071109" y="2498706"/>
            <a:ext cx="3393948" cy="3154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/>
              <a:t>Kas atsakė į apklausą</a:t>
            </a:r>
            <a:endParaRPr lang="en-US" sz="2400" dirty="0"/>
          </a:p>
        </p:txBody>
      </p:sp>
      <p:sp>
        <p:nvSpPr>
          <p:cNvPr id="30" name="Text 28"/>
          <p:cNvSpPr/>
          <p:nvPr/>
        </p:nvSpPr>
        <p:spPr>
          <a:xfrm>
            <a:off x="5007899" y="3045475"/>
            <a:ext cx="3313140" cy="20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dirty="0"/>
              <a:t>Žmonės su negalia</a:t>
            </a:r>
          </a:p>
        </p:txBody>
      </p:sp>
      <p:sp>
        <p:nvSpPr>
          <p:cNvPr id="31" name="Shape 29"/>
          <p:cNvSpPr/>
          <p:nvPr/>
        </p:nvSpPr>
        <p:spPr>
          <a:xfrm>
            <a:off x="5314921" y="3251216"/>
            <a:ext cx="2779805" cy="0"/>
          </a:xfrm>
          <a:prstGeom prst="line">
            <a:avLst/>
          </a:prstGeom>
          <a:noFill/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5007900" y="3269810"/>
            <a:ext cx="2779805" cy="0"/>
          </a:xfrm>
          <a:prstGeom prst="line">
            <a:avLst/>
          </a:prstGeom>
          <a:noFill/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8125662" y="3120830"/>
            <a:ext cx="678790" cy="20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800" b="1" dirty="0"/>
              <a:t>52%</a:t>
            </a:r>
            <a:endParaRPr lang="en-US" sz="1800" dirty="0"/>
          </a:p>
        </p:txBody>
      </p:sp>
      <p:sp>
        <p:nvSpPr>
          <p:cNvPr id="34" name="Text 32"/>
          <p:cNvSpPr/>
          <p:nvPr/>
        </p:nvSpPr>
        <p:spPr>
          <a:xfrm>
            <a:off x="5007899" y="3484387"/>
            <a:ext cx="3313140" cy="20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dirty="0"/>
              <a:t>Socialines paslaugas teikiantys specialistai</a:t>
            </a:r>
          </a:p>
        </p:txBody>
      </p:sp>
      <p:sp>
        <p:nvSpPr>
          <p:cNvPr id="35" name="Shape 33"/>
          <p:cNvSpPr/>
          <p:nvPr/>
        </p:nvSpPr>
        <p:spPr>
          <a:xfrm>
            <a:off x="5314921" y="3690128"/>
            <a:ext cx="2779805" cy="0"/>
          </a:xfrm>
          <a:prstGeom prst="line">
            <a:avLst/>
          </a:prstGeom>
          <a:noFill/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5007900" y="3708179"/>
            <a:ext cx="1764107" cy="0"/>
          </a:xfrm>
          <a:prstGeom prst="line">
            <a:avLst/>
          </a:prstGeom>
          <a:noFill/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8125662" y="3496234"/>
            <a:ext cx="678790" cy="20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800" b="1" dirty="0"/>
              <a:t>33%</a:t>
            </a:r>
            <a:endParaRPr lang="en-US" sz="1800" dirty="0"/>
          </a:p>
        </p:txBody>
      </p:sp>
      <p:sp>
        <p:nvSpPr>
          <p:cNvPr id="38" name="Text 36"/>
          <p:cNvSpPr/>
          <p:nvPr/>
        </p:nvSpPr>
        <p:spPr>
          <a:xfrm>
            <a:off x="5007899" y="3923299"/>
            <a:ext cx="3313140" cy="20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dirty="0"/>
              <a:t>Artimieji</a:t>
            </a:r>
          </a:p>
        </p:txBody>
      </p:sp>
      <p:sp>
        <p:nvSpPr>
          <p:cNvPr id="39" name="Shape 37"/>
          <p:cNvSpPr/>
          <p:nvPr/>
        </p:nvSpPr>
        <p:spPr>
          <a:xfrm>
            <a:off x="5314921" y="4129040"/>
            <a:ext cx="2779805" cy="0"/>
          </a:xfrm>
          <a:prstGeom prst="line">
            <a:avLst/>
          </a:prstGeom>
          <a:noFill/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5889953" y="4143716"/>
            <a:ext cx="801867" cy="0"/>
          </a:xfrm>
          <a:prstGeom prst="line">
            <a:avLst/>
          </a:prstGeom>
          <a:noFill/>
          <a:ln w="12700">
            <a:solidFill>
              <a:srgbClr val="0055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39"/>
          <p:cNvSpPr/>
          <p:nvPr/>
        </p:nvSpPr>
        <p:spPr>
          <a:xfrm>
            <a:off x="8125661" y="3923299"/>
            <a:ext cx="678790" cy="20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800" b="1" dirty="0"/>
              <a:t>15%</a:t>
            </a:r>
            <a:endParaRPr lang="en-US" sz="1800" dirty="0"/>
          </a:p>
        </p:txBody>
      </p:sp>
      <p:sp>
        <p:nvSpPr>
          <p:cNvPr id="46" name="Text 2">
            <a:extLst>
              <a:ext uri="{FF2B5EF4-FFF2-40B4-BE49-F238E27FC236}">
                <a16:creationId xmlns:a16="http://schemas.microsoft.com/office/drawing/2014/main" id="{E2BED265-5CDD-4642-1455-2EEDC9BAEBAC}"/>
              </a:ext>
            </a:extLst>
          </p:cNvPr>
          <p:cNvSpPr/>
          <p:nvPr/>
        </p:nvSpPr>
        <p:spPr>
          <a:xfrm>
            <a:off x="411480" y="397764"/>
            <a:ext cx="8547463" cy="795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/>
              <a:t>2026 m. </a:t>
            </a:r>
            <a:r>
              <a:rPr lang="en-US" sz="2400" b="1" dirty="0" err="1"/>
              <a:t>žmonių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negalia</a:t>
            </a:r>
            <a:r>
              <a:rPr lang="en-US" sz="2400" b="1" dirty="0"/>
              <a:t> </a:t>
            </a:r>
            <a:r>
              <a:rPr lang="en-US" sz="2400" b="1" dirty="0" err="1"/>
              <a:t>apklausos</a:t>
            </a:r>
            <a:r>
              <a:rPr lang="en-US" sz="2400" b="1" dirty="0"/>
              <a:t> </a:t>
            </a:r>
            <a:r>
              <a:rPr lang="en-US" sz="2400" b="1" dirty="0" err="1"/>
              <a:t>rezultatai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0"/>
            <a:ext cx="9143771" cy="123444"/>
          </a:xfrm>
          <a:prstGeom prst="rect">
            <a:avLst/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411480" y="397764"/>
            <a:ext cx="8547463" cy="795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111111"/>
                </a:solidFill>
              </a:rPr>
              <a:t>2026 m. </a:t>
            </a:r>
            <a:r>
              <a:rPr lang="en-US" sz="2400" b="1" dirty="0" err="1">
                <a:solidFill>
                  <a:srgbClr val="111111"/>
                </a:solidFill>
              </a:rPr>
              <a:t>žmonių</a:t>
            </a:r>
            <a:r>
              <a:rPr lang="en-US" sz="2400" b="1" dirty="0">
                <a:solidFill>
                  <a:srgbClr val="111111"/>
                </a:solidFill>
              </a:rPr>
              <a:t> </a:t>
            </a:r>
            <a:r>
              <a:rPr lang="en-US" sz="2400" b="1" dirty="0" err="1">
                <a:solidFill>
                  <a:srgbClr val="111111"/>
                </a:solidFill>
              </a:rPr>
              <a:t>su</a:t>
            </a:r>
            <a:r>
              <a:rPr lang="en-US" sz="2400" b="1" dirty="0">
                <a:solidFill>
                  <a:srgbClr val="111111"/>
                </a:solidFill>
              </a:rPr>
              <a:t> </a:t>
            </a:r>
            <a:r>
              <a:rPr lang="en-US" sz="2400" b="1" dirty="0" err="1">
                <a:solidFill>
                  <a:srgbClr val="111111"/>
                </a:solidFill>
              </a:rPr>
              <a:t>negalia</a:t>
            </a:r>
            <a:r>
              <a:rPr lang="en-US" sz="2400" b="1" dirty="0">
                <a:solidFill>
                  <a:srgbClr val="111111"/>
                </a:solidFill>
              </a:rPr>
              <a:t> </a:t>
            </a:r>
            <a:r>
              <a:rPr lang="en-US" sz="2400" b="1" dirty="0" err="1">
                <a:solidFill>
                  <a:srgbClr val="111111"/>
                </a:solidFill>
              </a:rPr>
              <a:t>apklausos</a:t>
            </a:r>
            <a:r>
              <a:rPr lang="en-US" sz="2400" b="1" dirty="0">
                <a:solidFill>
                  <a:srgbClr val="111111"/>
                </a:solidFill>
              </a:rPr>
              <a:t> </a:t>
            </a:r>
            <a:r>
              <a:rPr lang="en-US" sz="2400" b="1" dirty="0" err="1">
                <a:solidFill>
                  <a:srgbClr val="111111"/>
                </a:solidFill>
              </a:rPr>
              <a:t>rezultatai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425196" y="1193292"/>
            <a:ext cx="1748790" cy="3394710"/>
          </a:xfrm>
          <a:prstGeom prst="roundRect">
            <a:avLst>
              <a:gd name="adj" fmla="val 3137"/>
            </a:avLst>
          </a:prstGeom>
          <a:solidFill>
            <a:srgbClr val="FBFBFA"/>
          </a:solidFill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34924" y="1357884"/>
            <a:ext cx="152247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b="1" dirty="0">
                <a:solidFill>
                  <a:srgbClr val="04351F"/>
                </a:solidFill>
              </a:rPr>
              <a:t>PREVENCIJA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925830" y="1563624"/>
            <a:ext cx="740664" cy="740664"/>
          </a:xfrm>
          <a:prstGeom prst="ellipse">
            <a:avLst/>
          </a:prstGeom>
          <a:solidFill>
            <a:srgbClr val="BDF6E2"/>
          </a:solidFill>
          <a:ln w="12700">
            <a:solidFill>
              <a:srgbClr val="BDF6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970407" y="1872234"/>
            <a:ext cx="65151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4351F"/>
                </a:solidFill>
              </a:rPr>
              <a:t>59%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48640" y="2359152"/>
            <a:ext cx="149504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>
                <a:solidFill>
                  <a:srgbClr val="111111"/>
                </a:solidFill>
              </a:rPr>
              <a:t>neieškojo informacijos apie pasirengimą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596646" y="2852928"/>
            <a:ext cx="1405890" cy="0"/>
          </a:xfrm>
          <a:prstGeom prst="line">
            <a:avLst/>
          </a:prstGeom>
          <a:noFill/>
          <a:ln w="12700">
            <a:solidFill>
              <a:srgbClr val="D9DDD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48640" y="2976372"/>
            <a:ext cx="1508760" cy="425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/>
              <a:t>70% nežinotų, kaip elgtis branduolinės </a:t>
            </a:r>
            <a:r>
              <a:rPr lang="en-US" sz="900" dirty="0" err="1"/>
              <a:t>avarijos</a:t>
            </a:r>
            <a:r>
              <a:rPr lang="en-US" sz="900" dirty="0"/>
              <a:t> </a:t>
            </a:r>
            <a:r>
              <a:rPr lang="en-US" sz="900" dirty="0" err="1"/>
              <a:t>atveju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48640" y="3950208"/>
            <a:ext cx="1508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>
                <a:solidFill>
                  <a:srgbClr val="04351F"/>
                </a:solidFill>
              </a:rPr>
              <a:t>Perspėjimas turi būti ne tik išsiųstas, bet </a:t>
            </a:r>
            <a:r>
              <a:rPr lang="en-US" sz="1050" b="1" dirty="0" err="1">
                <a:solidFill>
                  <a:srgbClr val="04351F"/>
                </a:solidFill>
              </a:rPr>
              <a:t>ir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r>
              <a:rPr lang="en-US" sz="1050" b="1" dirty="0" err="1">
                <a:solidFill>
                  <a:srgbClr val="04351F"/>
                </a:solidFill>
              </a:rPr>
              <a:t>prieinamas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r>
              <a:rPr lang="en-US" sz="1050" b="1" dirty="0" err="1">
                <a:solidFill>
                  <a:srgbClr val="04351F"/>
                </a:solidFill>
              </a:rPr>
              <a:t>bei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r>
              <a:rPr lang="en-US" sz="1050" b="1" dirty="0" err="1">
                <a:solidFill>
                  <a:srgbClr val="04351F"/>
                </a:solidFill>
              </a:rPr>
              <a:t>suprantamas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2633472" y="1193292"/>
            <a:ext cx="1748790" cy="3394710"/>
          </a:xfrm>
          <a:prstGeom prst="roundRect">
            <a:avLst>
              <a:gd name="adj" fmla="val 3137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2743200" y="1357884"/>
            <a:ext cx="152247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b="1" dirty="0">
                <a:solidFill>
                  <a:srgbClr val="70E9BB"/>
                </a:solidFill>
              </a:rPr>
              <a:t>PASIRENGIMAS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3134106" y="1563624"/>
            <a:ext cx="740664" cy="740664"/>
          </a:xfrm>
          <a:prstGeom prst="ellipse">
            <a:avLst/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3175254" y="1783080"/>
            <a:ext cx="65151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4351F"/>
                </a:solidFill>
              </a:rPr>
              <a:t>8%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2756916" y="2359152"/>
            <a:ext cx="149504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>
                <a:solidFill>
                  <a:srgbClr val="FFFFFF"/>
                </a:solidFill>
              </a:rPr>
              <a:t>turi parengtą išvykimo krepšį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2804922" y="2852928"/>
            <a:ext cx="1405890" cy="0"/>
          </a:xfrm>
          <a:prstGeom prst="line">
            <a:avLst/>
          </a:prstGeom>
          <a:noFill/>
          <a:ln w="12700">
            <a:solidFill>
              <a:srgbClr val="537B6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2756916" y="3022147"/>
            <a:ext cx="1508760" cy="425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>
                <a:solidFill>
                  <a:srgbClr val="D8FFF1"/>
                </a:solidFill>
              </a:rPr>
              <a:t>44% sako, kad artimiausios priedangos / KAS / punktai </a:t>
            </a:r>
            <a:r>
              <a:rPr lang="en-US" sz="900" dirty="0" err="1">
                <a:solidFill>
                  <a:srgbClr val="D8FFF1"/>
                </a:solidFill>
              </a:rPr>
              <a:t>nėra</a:t>
            </a:r>
            <a:r>
              <a:rPr lang="en-US" sz="900" dirty="0">
                <a:solidFill>
                  <a:srgbClr val="D8FFF1"/>
                </a:solidFill>
              </a:rPr>
              <a:t> </a:t>
            </a:r>
            <a:r>
              <a:rPr lang="en-US" sz="900" dirty="0" err="1">
                <a:solidFill>
                  <a:srgbClr val="D8FFF1"/>
                </a:solidFill>
              </a:rPr>
              <a:t>prieinami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2729702" y="4002242"/>
            <a:ext cx="1508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 err="1">
                <a:solidFill>
                  <a:srgbClr val="FFFFFF"/>
                </a:solidFill>
              </a:rPr>
              <a:t>Nepakankamas</a:t>
            </a:r>
            <a:r>
              <a:rPr lang="en-US" sz="1050" b="1" dirty="0">
                <a:solidFill>
                  <a:srgbClr val="FFFFFF"/>
                </a:solidFill>
              </a:rPr>
              <a:t> </a:t>
            </a:r>
            <a:r>
              <a:rPr lang="en-US" sz="1050" b="1" dirty="0" err="1">
                <a:solidFill>
                  <a:srgbClr val="FFFFFF"/>
                </a:solidFill>
              </a:rPr>
              <a:t>prieinamumas</a:t>
            </a:r>
            <a:r>
              <a:rPr lang="en-US" sz="1050" b="1" dirty="0">
                <a:solidFill>
                  <a:srgbClr val="FFFFFF"/>
                </a:solidFill>
              </a:rPr>
              <a:t> vis </a:t>
            </a:r>
            <a:r>
              <a:rPr lang="en-US" sz="1050" b="1" dirty="0" err="1">
                <a:solidFill>
                  <a:srgbClr val="FFFFFF"/>
                </a:solidFill>
              </a:rPr>
              <a:t>dar</a:t>
            </a:r>
            <a:r>
              <a:rPr lang="en-US" sz="1050" b="1" dirty="0">
                <a:solidFill>
                  <a:srgbClr val="FFFFFF"/>
                </a:solidFill>
              </a:rPr>
              <a:t> </a:t>
            </a:r>
            <a:r>
              <a:rPr lang="en-US" sz="1050" b="1" dirty="0" err="1">
                <a:solidFill>
                  <a:srgbClr val="FFFFFF"/>
                </a:solidFill>
              </a:rPr>
              <a:t>sudaro</a:t>
            </a:r>
            <a:r>
              <a:rPr lang="en-US" sz="1050" b="1" dirty="0">
                <a:solidFill>
                  <a:srgbClr val="FFFFFF"/>
                </a:solidFill>
              </a:rPr>
              <a:t> </a:t>
            </a:r>
            <a:r>
              <a:rPr lang="en-US" sz="1050" b="1" dirty="0" err="1">
                <a:solidFill>
                  <a:srgbClr val="FFFFFF"/>
                </a:solidFill>
              </a:rPr>
              <a:t>dideles</a:t>
            </a:r>
            <a:r>
              <a:rPr lang="en-US" sz="1050" b="1" dirty="0">
                <a:solidFill>
                  <a:srgbClr val="FFFFFF"/>
                </a:solidFill>
              </a:rPr>
              <a:t> </a:t>
            </a:r>
            <a:r>
              <a:rPr lang="en-US" sz="1050" b="1" dirty="0" err="1">
                <a:solidFill>
                  <a:srgbClr val="FFFFFF"/>
                </a:solidFill>
              </a:rPr>
              <a:t>kliūtis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4841748" y="1193292"/>
            <a:ext cx="1748790" cy="3394710"/>
          </a:xfrm>
          <a:prstGeom prst="roundRect">
            <a:avLst>
              <a:gd name="adj" fmla="val 3137"/>
            </a:avLst>
          </a:prstGeom>
          <a:solidFill>
            <a:srgbClr val="FBFBFA"/>
          </a:solidFill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951476" y="1357884"/>
            <a:ext cx="152247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b="1" dirty="0">
                <a:solidFill>
                  <a:srgbClr val="04351F"/>
                </a:solidFill>
              </a:rPr>
              <a:t>REAGAVIMAS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5342382" y="1563624"/>
            <a:ext cx="740664" cy="740664"/>
          </a:xfrm>
          <a:prstGeom prst="ellipse">
            <a:avLst/>
          </a:prstGeom>
          <a:solidFill>
            <a:srgbClr val="BDF6E2"/>
          </a:solidFill>
          <a:ln w="12700">
            <a:solidFill>
              <a:srgbClr val="BDF6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5386959" y="1865267"/>
            <a:ext cx="65151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4351F"/>
                </a:solidFill>
              </a:rPr>
              <a:t>53%</a:t>
            </a:r>
            <a:endParaRPr lang="en-US" sz="2400" dirty="0"/>
          </a:p>
        </p:txBody>
      </p:sp>
      <p:sp>
        <p:nvSpPr>
          <p:cNvPr id="26" name="Text 24"/>
          <p:cNvSpPr/>
          <p:nvPr/>
        </p:nvSpPr>
        <p:spPr>
          <a:xfrm>
            <a:off x="4965192" y="2359152"/>
            <a:ext cx="149504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>
                <a:solidFill>
                  <a:srgbClr val="111111"/>
                </a:solidFill>
              </a:rPr>
              <a:t>reikėtų pagalbos nuvykti į surinkimo punktą</a:t>
            </a: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5013198" y="2852928"/>
            <a:ext cx="1405890" cy="0"/>
          </a:xfrm>
          <a:prstGeom prst="line">
            <a:avLst/>
          </a:prstGeom>
          <a:noFill/>
          <a:ln w="12700">
            <a:solidFill>
              <a:srgbClr val="D9DDD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4965192" y="3099816"/>
            <a:ext cx="1508760" cy="425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/>
              <a:t>23% reikėtų pritaikyto transporto, 22% neturi kas padėtų </a:t>
            </a:r>
            <a:r>
              <a:rPr lang="en-US" sz="900" dirty="0" err="1"/>
              <a:t>evakuacijos</a:t>
            </a:r>
            <a:r>
              <a:rPr lang="en-US" sz="900" dirty="0"/>
              <a:t> </a:t>
            </a:r>
            <a:r>
              <a:rPr lang="en-US" sz="900" dirty="0" err="1"/>
              <a:t>metu</a:t>
            </a:r>
            <a:r>
              <a:rPr lang="en-US" sz="900" dirty="0"/>
              <a:t> (17 proc. </a:t>
            </a:r>
            <a:r>
              <a:rPr lang="en-US" sz="900" dirty="0" err="1"/>
              <a:t>pasirinko</a:t>
            </a:r>
            <a:r>
              <a:rPr lang="en-US" sz="900" dirty="0"/>
              <a:t> </a:t>
            </a:r>
            <a:r>
              <a:rPr lang="en-US" sz="900" dirty="0" err="1"/>
              <a:t>atsakymą</a:t>
            </a:r>
            <a:r>
              <a:rPr lang="en-US" sz="900" dirty="0"/>
              <a:t> „</a:t>
            </a:r>
            <a:r>
              <a:rPr lang="en-US" sz="900" dirty="0" err="1"/>
              <a:t>nežinau</a:t>
            </a:r>
            <a:r>
              <a:rPr lang="en-US" sz="900" dirty="0"/>
              <a:t>“)</a:t>
            </a:r>
          </a:p>
        </p:txBody>
      </p:sp>
      <p:sp>
        <p:nvSpPr>
          <p:cNvPr id="29" name="Text 27"/>
          <p:cNvSpPr/>
          <p:nvPr/>
        </p:nvSpPr>
        <p:spPr>
          <a:xfrm>
            <a:off x="5013198" y="4005072"/>
            <a:ext cx="1508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>
                <a:solidFill>
                  <a:srgbClr val="04351F"/>
                </a:solidFill>
              </a:rPr>
              <a:t>Būtini individualūs pagalbos ir </a:t>
            </a:r>
            <a:r>
              <a:rPr lang="en-US" sz="1050" b="1" dirty="0" err="1">
                <a:solidFill>
                  <a:srgbClr val="04351F"/>
                </a:solidFill>
              </a:rPr>
              <a:t>transporto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r>
              <a:rPr lang="en-US" sz="1050" b="1" dirty="0" err="1">
                <a:solidFill>
                  <a:srgbClr val="04351F"/>
                </a:solidFill>
              </a:rPr>
              <a:t>algoritmai</a:t>
            </a:r>
            <a:endParaRPr lang="en-US" sz="1050" dirty="0"/>
          </a:p>
        </p:txBody>
      </p:sp>
      <p:sp>
        <p:nvSpPr>
          <p:cNvPr id="30" name="Shape 28"/>
          <p:cNvSpPr/>
          <p:nvPr/>
        </p:nvSpPr>
        <p:spPr>
          <a:xfrm>
            <a:off x="7050024" y="1193292"/>
            <a:ext cx="1748790" cy="3394710"/>
          </a:xfrm>
          <a:prstGeom prst="roundRect">
            <a:avLst>
              <a:gd name="adj" fmla="val 3137"/>
            </a:avLst>
          </a:prstGeom>
          <a:solidFill>
            <a:srgbClr val="FBFBFA"/>
          </a:solidFill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159752" y="1357884"/>
            <a:ext cx="152247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b="1" dirty="0">
                <a:solidFill>
                  <a:srgbClr val="04351F"/>
                </a:solidFill>
              </a:rPr>
              <a:t>ATKŪRIMAS</a:t>
            </a:r>
            <a:endParaRPr lang="en-US" sz="900" dirty="0"/>
          </a:p>
        </p:txBody>
      </p:sp>
      <p:sp>
        <p:nvSpPr>
          <p:cNvPr id="32" name="Shape 30"/>
          <p:cNvSpPr/>
          <p:nvPr/>
        </p:nvSpPr>
        <p:spPr>
          <a:xfrm>
            <a:off x="7550658" y="1563624"/>
            <a:ext cx="740664" cy="740664"/>
          </a:xfrm>
          <a:prstGeom prst="ellipse">
            <a:avLst/>
          </a:prstGeom>
          <a:solidFill>
            <a:srgbClr val="BDF6E2"/>
          </a:solidFill>
          <a:ln w="12700">
            <a:solidFill>
              <a:srgbClr val="BDF6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7595235" y="1872234"/>
            <a:ext cx="651510" cy="123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4351F"/>
                </a:solidFill>
              </a:rPr>
              <a:t>54%</a:t>
            </a:r>
            <a:endParaRPr lang="en-US" sz="2400" dirty="0"/>
          </a:p>
        </p:txBody>
      </p:sp>
      <p:sp>
        <p:nvSpPr>
          <p:cNvPr id="34" name="Text 32"/>
          <p:cNvSpPr/>
          <p:nvPr/>
        </p:nvSpPr>
        <p:spPr>
          <a:xfrm>
            <a:off x="7173468" y="2359152"/>
            <a:ext cx="149504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>
                <a:solidFill>
                  <a:srgbClr val="111111"/>
                </a:solidFill>
              </a:rPr>
              <a:t>svarbiausiu laiko visuomenės švietimą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7221474" y="2852928"/>
            <a:ext cx="1405890" cy="0"/>
          </a:xfrm>
          <a:prstGeom prst="line">
            <a:avLst/>
          </a:prstGeom>
          <a:noFill/>
          <a:ln w="12700">
            <a:solidFill>
              <a:srgbClr val="D9DDD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7184354" y="3271920"/>
            <a:ext cx="1508760" cy="425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00" dirty="0"/>
              <a:t>43% pabrėžia bendruomenių pasirengimą ir </a:t>
            </a:r>
            <a:r>
              <a:rPr lang="en-US" sz="900" dirty="0" err="1"/>
              <a:t>pagalbą</a:t>
            </a:r>
            <a:r>
              <a:rPr lang="en-US" sz="900" dirty="0"/>
              <a:t> </a:t>
            </a:r>
            <a:r>
              <a:rPr lang="en-US" sz="900" dirty="0" err="1"/>
              <a:t>kaimynams</a:t>
            </a:r>
            <a:endParaRPr lang="en-US" sz="900" dirty="0"/>
          </a:p>
          <a:p>
            <a:pPr algn="ctr"/>
            <a:r>
              <a:rPr lang="lt-LT" sz="900" dirty="0"/>
              <a:t>50 proc. mano, kad reikia turėti atsargų maisto, vandens, elektros tiekimo ir kt.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7184354" y="4064399"/>
            <a:ext cx="1508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 err="1">
                <a:solidFill>
                  <a:srgbClr val="04351F"/>
                </a:solidFill>
              </a:rPr>
              <a:t>Atkūrimui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r>
              <a:rPr lang="en-US" sz="1050" b="1" dirty="0" err="1">
                <a:solidFill>
                  <a:srgbClr val="04351F"/>
                </a:solidFill>
              </a:rPr>
              <a:t>svarabu</a:t>
            </a:r>
            <a:r>
              <a:rPr lang="en-US" sz="1050" b="1" dirty="0">
                <a:solidFill>
                  <a:srgbClr val="04351F"/>
                </a:solidFill>
              </a:rPr>
              <a:t> socialiniai ryšiai ir </a:t>
            </a:r>
            <a:r>
              <a:rPr lang="en-US" sz="1050" b="1" dirty="0" err="1">
                <a:solidFill>
                  <a:srgbClr val="04351F"/>
                </a:solidFill>
              </a:rPr>
              <a:t>vietos</a:t>
            </a:r>
            <a:r>
              <a:rPr lang="en-US" sz="1050" b="1" dirty="0">
                <a:solidFill>
                  <a:srgbClr val="04351F"/>
                </a:solidFill>
              </a:rPr>
              <a:t> </a:t>
            </a:r>
            <a:r>
              <a:rPr lang="en-US" sz="1050" b="1" dirty="0" err="1">
                <a:solidFill>
                  <a:srgbClr val="04351F"/>
                </a:solidFill>
              </a:rPr>
              <a:t>tinklai</a:t>
            </a:r>
            <a:endParaRPr lang="en-US" sz="1050" dirty="0"/>
          </a:p>
        </p:txBody>
      </p:sp>
      <p:sp>
        <p:nvSpPr>
          <p:cNvPr id="38" name="Text 36"/>
          <p:cNvSpPr/>
          <p:nvPr/>
        </p:nvSpPr>
        <p:spPr>
          <a:xfrm>
            <a:off x="596646" y="4855464"/>
            <a:ext cx="79552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04351F"/>
                </a:solidFill>
              </a:rPr>
              <a:t>Per visą ciklą kritinis veiksnys išlieka bendruomenė: pirmasis kontaktas, pagalba ir informacijos </a:t>
            </a:r>
            <a:r>
              <a:rPr lang="en-US" sz="1200" b="1" dirty="0" err="1">
                <a:solidFill>
                  <a:srgbClr val="04351F"/>
                </a:solidFill>
              </a:rPr>
              <a:t>perdavimas</a:t>
            </a:r>
            <a:r>
              <a:rPr lang="en-US" sz="1200" b="1" dirty="0">
                <a:solidFill>
                  <a:srgbClr val="04351F"/>
                </a:solidFill>
              </a:rPr>
              <a:t>.</a:t>
            </a:r>
          </a:p>
          <a:p>
            <a:pPr algn="ctr"/>
            <a:r>
              <a:rPr lang="en-US" sz="1200" b="1" dirty="0" err="1">
                <a:solidFill>
                  <a:srgbClr val="04351F"/>
                </a:solidFill>
              </a:rPr>
              <a:t>Yra</a:t>
            </a:r>
            <a:r>
              <a:rPr lang="en-US" sz="1200" b="1" dirty="0">
                <a:solidFill>
                  <a:srgbClr val="04351F"/>
                </a:solidFill>
              </a:rPr>
              <a:t> </a:t>
            </a:r>
            <a:r>
              <a:rPr lang="en-US" sz="1200" b="1" dirty="0" err="1">
                <a:solidFill>
                  <a:srgbClr val="04351F"/>
                </a:solidFill>
              </a:rPr>
              <a:t>konkrečių</a:t>
            </a:r>
            <a:r>
              <a:rPr lang="en-US" sz="1200" b="1" dirty="0">
                <a:solidFill>
                  <a:srgbClr val="04351F"/>
                </a:solidFill>
              </a:rPr>
              <a:t> </a:t>
            </a:r>
            <a:r>
              <a:rPr lang="en-US" sz="1200" b="1" dirty="0" err="1">
                <a:solidFill>
                  <a:srgbClr val="04351F"/>
                </a:solidFill>
              </a:rPr>
              <a:t>prieinamumo</a:t>
            </a:r>
            <a:r>
              <a:rPr lang="en-US" sz="1200" b="1" dirty="0">
                <a:solidFill>
                  <a:srgbClr val="04351F"/>
                </a:solidFill>
              </a:rPr>
              <a:t> </a:t>
            </a:r>
            <a:r>
              <a:rPr lang="en-US" sz="1200" b="1" dirty="0" err="1">
                <a:solidFill>
                  <a:srgbClr val="04351F"/>
                </a:solidFill>
              </a:rPr>
              <a:t>poreikių</a:t>
            </a:r>
            <a:r>
              <a:rPr lang="en-US" sz="1200" b="1" dirty="0">
                <a:solidFill>
                  <a:srgbClr val="04351F"/>
                </a:solidFill>
              </a:rPr>
              <a:t>, </a:t>
            </a:r>
            <a:r>
              <a:rPr lang="en-US" sz="1200" b="1" dirty="0" err="1">
                <a:solidFill>
                  <a:srgbClr val="04351F"/>
                </a:solidFill>
              </a:rPr>
              <a:t>kuriuos</a:t>
            </a:r>
            <a:r>
              <a:rPr lang="en-US" sz="1200" b="1" dirty="0">
                <a:solidFill>
                  <a:srgbClr val="04351F"/>
                </a:solidFill>
              </a:rPr>
              <a:t> </a:t>
            </a:r>
            <a:r>
              <a:rPr lang="en-US" sz="1200" b="1" dirty="0" err="1">
                <a:solidFill>
                  <a:srgbClr val="04351F"/>
                </a:solidFill>
              </a:rPr>
              <a:t>būtina</a:t>
            </a:r>
            <a:r>
              <a:rPr lang="en-US" sz="1200" b="1" dirty="0">
                <a:solidFill>
                  <a:srgbClr val="04351F"/>
                </a:solidFill>
              </a:rPr>
              <a:t> </a:t>
            </a:r>
            <a:r>
              <a:rPr lang="en-US" sz="1200" b="1" dirty="0" err="1">
                <a:solidFill>
                  <a:srgbClr val="04351F"/>
                </a:solidFill>
              </a:rPr>
              <a:t>atliepti</a:t>
            </a:r>
            <a:r>
              <a:rPr lang="en-US" sz="1200" b="1" dirty="0">
                <a:solidFill>
                  <a:srgbClr val="04351F"/>
                </a:solidFill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0"/>
            <a:ext cx="9143771" cy="123444"/>
          </a:xfrm>
          <a:prstGeom prst="rect">
            <a:avLst/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86080" y="548640"/>
            <a:ext cx="69291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NVO ir bendruomenės turi tapti </a:t>
            </a:r>
            <a:r>
              <a:rPr lang="en-US" sz="2400" b="1" dirty="0" err="1">
                <a:solidFill>
                  <a:schemeClr val="tx1"/>
                </a:solidFill>
              </a:rPr>
              <a:t>sistemos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dalimi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445770" y="1207008"/>
            <a:ext cx="4183380" cy="3442716"/>
          </a:xfrm>
          <a:prstGeom prst="roundRect">
            <a:avLst>
              <a:gd name="adj" fmla="val 1195"/>
            </a:avLst>
          </a:prstGeom>
          <a:solidFill>
            <a:srgbClr val="FBFBFA"/>
          </a:solidFill>
          <a:ln w="12700">
            <a:solidFill>
              <a:srgbClr val="E8EC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658368" y="1721358"/>
            <a:ext cx="274320" cy="274320"/>
          </a:xfrm>
          <a:prstGeom prst="roundRect">
            <a:avLst>
              <a:gd name="adj" fmla="val 15000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40664" y="1789938"/>
            <a:ext cx="96012" cy="685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1083564" y="1700784"/>
            <a:ext cx="325755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Įtraukti NVO </a:t>
            </a:r>
            <a:r>
              <a:rPr lang="en-US" sz="1200" b="1" dirty="0" err="1">
                <a:solidFill>
                  <a:schemeClr val="tx1"/>
                </a:solidFill>
              </a:rPr>
              <a:t>ir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žmonių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negalia</a:t>
            </a:r>
            <a:r>
              <a:rPr lang="en-US" sz="1200" b="1" dirty="0">
                <a:solidFill>
                  <a:schemeClr val="tx1"/>
                </a:solidFill>
              </a:rPr>
              <a:t> atstovus į planavimą, scenarijus ir </a:t>
            </a:r>
            <a:r>
              <a:rPr lang="en-US" sz="1200" b="1" dirty="0" err="1">
                <a:solidFill>
                  <a:schemeClr val="tx1"/>
                </a:solidFill>
              </a:rPr>
              <a:t>pratybų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vertinimą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Shape 9"/>
          <p:cNvSpPr/>
          <p:nvPr/>
        </p:nvSpPr>
        <p:spPr>
          <a:xfrm>
            <a:off x="658368" y="2585466"/>
            <a:ext cx="274320" cy="274320"/>
          </a:xfrm>
          <a:prstGeom prst="roundRect">
            <a:avLst>
              <a:gd name="adj" fmla="val 15000"/>
            </a:avLst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40664" y="2654046"/>
            <a:ext cx="96012" cy="685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83564" y="2564892"/>
            <a:ext cx="325755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Stiprinti bendruomeninį lygmenį: </a:t>
            </a:r>
            <a:r>
              <a:rPr lang="en-US" sz="1200" b="1" dirty="0" err="1">
                <a:solidFill>
                  <a:schemeClr val="tx1"/>
                </a:solidFill>
              </a:rPr>
              <a:t>seniūnijas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savivaldybes</a:t>
            </a:r>
            <a:r>
              <a:rPr lang="en-US" sz="1200" b="1" dirty="0">
                <a:solidFill>
                  <a:schemeClr val="tx1"/>
                </a:solidFill>
              </a:rPr>
              <a:t>, kaimynus, socialinius ir </a:t>
            </a:r>
            <a:r>
              <a:rPr lang="en-US" sz="1200" b="1" dirty="0" err="1">
                <a:solidFill>
                  <a:schemeClr val="tx1"/>
                </a:solidFill>
              </a:rPr>
              <a:t>sveikatos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darbuotojus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58368" y="3449574"/>
            <a:ext cx="274320" cy="274320"/>
          </a:xfrm>
          <a:prstGeom prst="roundRect">
            <a:avLst>
              <a:gd name="adj" fmla="val 15000"/>
            </a:avLst>
          </a:prstGeom>
          <a:solidFill>
            <a:srgbClr val="0055FF"/>
          </a:solidFill>
          <a:ln w="12700">
            <a:solidFill>
              <a:srgbClr val="0055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40664" y="3518154"/>
            <a:ext cx="96012" cy="685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83564" y="3429000"/>
            <a:ext cx="325755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Remtis realiais duomenimis: registrai, prieinami kanalai, pritaikyta infrastruktūra ir transportas.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51510" y="4162806"/>
            <a:ext cx="3771900" cy="384048"/>
          </a:xfrm>
          <a:prstGeom prst="roundRect">
            <a:avLst>
              <a:gd name="adj" fmla="val 11905"/>
            </a:avLst>
          </a:prstGeom>
          <a:solidFill>
            <a:srgbClr val="04351F"/>
          </a:solidFill>
          <a:ln w="12700">
            <a:solidFill>
              <a:srgbClr val="0435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81812" y="4299966"/>
            <a:ext cx="3531870" cy="960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00" b="1" dirty="0" err="1">
                <a:solidFill>
                  <a:schemeClr val="bg1"/>
                </a:solidFill>
              </a:rPr>
              <a:t>Identifikuoti</a:t>
            </a:r>
            <a:r>
              <a:rPr lang="en-US" sz="1100" b="1" dirty="0">
                <a:solidFill>
                  <a:schemeClr val="bg1"/>
                </a:solidFill>
              </a:rPr>
              <a:t> realius poreikius ir padėti juos paversti </a:t>
            </a:r>
            <a:r>
              <a:rPr lang="en-US" sz="1100" b="1" dirty="0" err="1">
                <a:solidFill>
                  <a:schemeClr val="bg1"/>
                </a:solidFill>
              </a:rPr>
              <a:t>praktiniais</a:t>
            </a:r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sz="1100" b="1" dirty="0" err="1">
                <a:solidFill>
                  <a:schemeClr val="bg1"/>
                </a:solidFill>
              </a:rPr>
              <a:t>sprendimais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9" name="Image 0" descr="/mnt/data/NLF cover-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0" y="1663065"/>
            <a:ext cx="3840480" cy="2160270"/>
          </a:xfrm>
          <a:prstGeom prst="rect">
            <a:avLst/>
          </a:prstGeom>
        </p:spPr>
      </p:pic>
      <p:sp>
        <p:nvSpPr>
          <p:cNvPr id="20" name="Shape 17"/>
          <p:cNvSpPr/>
          <p:nvPr/>
        </p:nvSpPr>
        <p:spPr>
          <a:xfrm>
            <a:off x="5212080" y="4059936"/>
            <a:ext cx="3154680" cy="315468"/>
          </a:xfrm>
          <a:prstGeom prst="rect">
            <a:avLst/>
          </a:prstGeom>
          <a:solidFill>
            <a:srgbClr val="70E9BB"/>
          </a:solidFill>
          <a:ln w="12700">
            <a:solidFill>
              <a:srgbClr val="70E9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5376672" y="4176522"/>
            <a:ext cx="2990088" cy="685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50" b="1" dirty="0" err="1">
                <a:solidFill>
                  <a:schemeClr val="tx1"/>
                </a:solidFill>
              </a:rPr>
              <a:t>Bendruomenė</a:t>
            </a:r>
            <a:r>
              <a:rPr lang="en-US" sz="1050" b="1" dirty="0">
                <a:solidFill>
                  <a:schemeClr val="tx1"/>
                </a:solidFill>
              </a:rPr>
              <a:t> – pirmasis kontaktas, pagalba ir informacijos perdavimas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13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>
            <a:spLocks noGrp="1"/>
          </p:cNvSpPr>
          <p:nvPr>
            <p:ph type="title"/>
          </p:nvPr>
        </p:nvSpPr>
        <p:spPr>
          <a:xfrm>
            <a:off x="642300" y="428925"/>
            <a:ext cx="7859400" cy="16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Nieko </a:t>
            </a:r>
            <a:r>
              <a:rPr lang="en" sz="47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apie</a:t>
            </a:r>
            <a:r>
              <a:rPr lang="en" sz="4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47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negalią</a:t>
            </a:r>
            <a:r>
              <a:rPr lang="en" sz="4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endParaRPr sz="47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žmonių</a:t>
            </a:r>
            <a:r>
              <a:rPr lang="en" sz="4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47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" sz="4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47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negalia</a:t>
            </a:r>
            <a:r>
              <a:rPr lang="en" sz="4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700" b="1" dirty="0">
              <a:solidFill>
                <a:srgbClr val="70F9BB"/>
              </a:solidFill>
            </a:endParaRPr>
          </a:p>
        </p:txBody>
      </p:sp>
      <p:pic>
        <p:nvPicPr>
          <p:cNvPr id="242" name="Google Shape;2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367" y="1879490"/>
            <a:ext cx="2639266" cy="26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 txBox="1"/>
          <p:nvPr/>
        </p:nvSpPr>
        <p:spPr>
          <a:xfrm>
            <a:off x="3835475" y="4412974"/>
            <a:ext cx="1372629" cy="40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</a:rPr>
              <a:t>info@lnf.lt</a:t>
            </a:r>
            <a:endParaRPr sz="18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092FF475BBD488CA09B32F80EF461" ma:contentTypeVersion="19" ma:contentTypeDescription="Create a new document." ma:contentTypeScope="" ma:versionID="6aebbf5dd170f59a18a7be0efd911b40">
  <xsd:schema xmlns:xsd="http://www.w3.org/2001/XMLSchema" xmlns:xs="http://www.w3.org/2001/XMLSchema" xmlns:p="http://schemas.microsoft.com/office/2006/metadata/properties" xmlns:ns3="4a77ea7d-2965-41ba-b88f-8e89aba96dad" xmlns:ns4="ea32ddeb-58d5-47e9-8fd3-142d1aa00ada" targetNamespace="http://schemas.microsoft.com/office/2006/metadata/properties" ma:root="true" ma:fieldsID="6b297ac6c636f72e924b82dae624e90b" ns3:_="" ns4:_="">
    <xsd:import namespace="4a77ea7d-2965-41ba-b88f-8e89aba96dad"/>
    <xsd:import namespace="ea32ddeb-58d5-47e9-8fd3-142d1aa00a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Location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7ea7d-2965-41ba-b88f-8e89aba96d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2ddeb-58d5-47e9-8fd3-142d1aa00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a32ddeb-58d5-47e9-8fd3-142d1aa00a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F37AF4-4919-4F9B-B816-063CEB4F5C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77ea7d-2965-41ba-b88f-8e89aba96dad"/>
    <ds:schemaRef ds:uri="ea32ddeb-58d5-47e9-8fd3-142d1aa00a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F06E7C-3914-4529-8D79-A52F455DCEFB}">
  <ds:schemaRefs>
    <ds:schemaRef ds:uri="4a77ea7d-2965-41ba-b88f-8e89aba96dad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a32ddeb-58d5-47e9-8fd3-142d1aa00ad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917B82-4B3A-4A9E-9502-5AE70EE211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768</Words>
  <Application>Microsoft Macintosh PowerPoint</Application>
  <PresentationFormat>On-screen Show (16:9)</PresentationFormat>
  <Paragraphs>91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Simple Light</vt:lpstr>
      <vt:lpstr>Nevyriausybinių organizacijų vaidmuo stiprinant visuomenės pasirengimą nelaimėms</vt:lpstr>
      <vt:lpstr>JT asmenų su negalia teisių konvencija (2006)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Nieko apie negalią be  žmonių su negalia!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Marija Bociarovaite</dc:creator>
  <cp:lastModifiedBy>Edgaras Geda</cp:lastModifiedBy>
  <cp:revision>50</cp:revision>
  <dcterms:modified xsi:type="dcterms:W3CDTF">2026-04-09T05:27:30Z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0x010100575092FF475BBD488CA09B32F80EF461</vt:lpwstr>
  </property>
</Properties>
</file>